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63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1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9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51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4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0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7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0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2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3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24DAC3-8F78-4D95-908C-2C8CF0737E8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3876BC-EB6C-4DB9-9140-C322D15B6AC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1512" y="2338851"/>
            <a:ext cx="7550224" cy="2087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Памятка </a:t>
            </a:r>
            <a:r>
              <a:rPr lang="ru-RU" dirty="0" smtClean="0"/>
              <a:t>по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7000" dirty="0" smtClean="0"/>
              <a:t>противодействию </a:t>
            </a:r>
            <a:r>
              <a:rPr lang="ru-RU" sz="7000" dirty="0" smtClean="0"/>
              <a:t>коррупции</a:t>
            </a:r>
            <a:endParaRPr lang="ru-RU" sz="7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769106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Администрация муниципального округа </a:t>
            </a:r>
            <a:r>
              <a:rPr lang="ru-RU" dirty="0" err="1" smtClean="0">
                <a:solidFill>
                  <a:srgbClr val="FF0000"/>
                </a:solidFill>
              </a:rPr>
              <a:t>Лосиноостровский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781"/>
            <a:ext cx="3147814" cy="196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4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458" y="3212976"/>
            <a:ext cx="188595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056" y="404664"/>
            <a:ext cx="7921360" cy="267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Запрещение дарения (статья 575 ГК РФ)</a:t>
            </a:r>
            <a:endParaRPr lang="ru-RU" sz="16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Не допускается дарение, за исключением подарков, стоимость которых не превышает 3 000 рублей: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от имени малолетних и граждан, признанных недееспособными, их законными представителями;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работникам образовательных организаций, медицинских организаций, организаций, оказывающих социальные услуги, и аналогичных организаций, в том числе организаций для детей-сирот и детей, оставшихся без попечения родителей, гражданами, находящимися в них на лечении, содержании или воспитании, супругами и родственниками этих граждан;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лицам, замещающим государственные должности Российской Федерации, государственные должности субъектов Российской Федерации, муниципальные должности, государственным служащим, муниципальным служащим, служащим Банка России в связи с их должностным положением или в связи с исполнением ими служебных обязанностей;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в отношениях между коммерческими организациями.</a:t>
            </a:r>
            <a:endParaRPr lang="ru-RU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810" y="2997028"/>
            <a:ext cx="61069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муниципальной службе в Российской Федерации» от 2 марта 2007 года № 25-ФЗ (статья 14) и Закон города Москвы «О муниципальной службе в городе Москве» от 22 октября 2008 года № 50 (статья 15)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809" y="4077072"/>
            <a:ext cx="5968940" cy="2084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В связи с прохождением муниципальной службы муниципальному служащему запрещается: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получать в связи с должностным положением или в связи с исполнением должностных обязанностей вознаграждения от физических и юридических лиц (подарки, денежное вознаграждение, ссуды, услуги, оплату развлечений, отдыха, транспортных расходов и иные вознаграждения). Подарки, полученные муниципальным служащим в связи с протокольными мероприятиями, со служебными командировками и с другими официальными мероприятиями, признаются муниципальной собственностью и передаются муниципальным служащим по акту в орган местного самоуправления, муниципальный орган, в котором он замещает должность муниципальной службы, за исключением случаев, установленных </a:t>
            </a: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Гражданским кодексом Российской 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48883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15" y="389471"/>
            <a:ext cx="2657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89471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Поведение, которое может восприниматься окружающими как </a:t>
            </a:r>
            <a:r>
              <a:rPr lang="ru-RU" dirty="0">
                <a:solidFill>
                  <a:srgbClr val="FF0000"/>
                </a:solidFill>
              </a:rPr>
              <a:t>обещание дачи взятки </a:t>
            </a:r>
            <a:r>
              <a:rPr lang="ru-RU" dirty="0"/>
              <a:t>или </a:t>
            </a:r>
            <a:r>
              <a:rPr lang="ru-RU" dirty="0">
                <a:solidFill>
                  <a:srgbClr val="FF0000"/>
                </a:solidFill>
              </a:rPr>
              <a:t>предложение дачи взятки </a:t>
            </a:r>
            <a:r>
              <a:rPr lang="ru-RU" dirty="0"/>
              <a:t>либо как </a:t>
            </a:r>
            <a:r>
              <a:rPr lang="ru-RU" dirty="0">
                <a:solidFill>
                  <a:srgbClr val="FF0000"/>
                </a:solidFill>
              </a:rPr>
              <a:t>согласие принять взятку</a:t>
            </a:r>
            <a:r>
              <a:rPr lang="ru-RU" dirty="0"/>
              <a:t> или как </a:t>
            </a:r>
            <a:r>
              <a:rPr lang="ru-RU" dirty="0">
                <a:solidFill>
                  <a:srgbClr val="FF0000"/>
                </a:solidFill>
              </a:rPr>
              <a:t>просьба о даче взятки</a:t>
            </a:r>
            <a:r>
              <a:rPr lang="ru-RU" dirty="0"/>
              <a:t>, является </a:t>
            </a:r>
            <a:r>
              <a:rPr lang="ru-RU" dirty="0">
                <a:solidFill>
                  <a:srgbClr val="FF0000"/>
                </a:solidFill>
              </a:rPr>
              <a:t>неприемлемым для </a:t>
            </a:r>
            <a:r>
              <a:rPr lang="ru-RU" dirty="0" smtClean="0">
                <a:solidFill>
                  <a:srgbClr val="FF0000"/>
                </a:solidFill>
              </a:rPr>
              <a:t>муниципального </a:t>
            </a:r>
            <a:r>
              <a:rPr lang="ru-RU" dirty="0">
                <a:solidFill>
                  <a:srgbClr val="FF0000"/>
                </a:solidFill>
              </a:rPr>
              <a:t>служащего</a:t>
            </a:r>
            <a:r>
              <a:rPr lang="ru-RU" dirty="0"/>
              <a:t>, поскольку заставляет усомниться в его объективности и добросовестности, наносит ущерб репутации </a:t>
            </a:r>
            <a:r>
              <a:rPr lang="ru-RU" dirty="0" smtClean="0"/>
              <a:t> системе муниципального управления </a:t>
            </a:r>
            <a:r>
              <a:rPr lang="ru-RU" dirty="0"/>
              <a:t>в целом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3212976"/>
            <a:ext cx="70326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55688" y="4221088"/>
            <a:ext cx="7032625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по передаче и приёму взятки в России противозаконны и подпадают под действие Уголовного кодекса Российской Федерации. Термин «взятка» чаще используется для обозначения подкупа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государственного или муниципального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служащего, тогда как для обозначения подкупа сотрудника коммерческой структуры принято использовать термин «коммерческий подкуп». Получение и дача взятки муниципальным служащим является одним из проявлений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688631" cy="333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4"/>
            <a:ext cx="20288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18" y="3933056"/>
            <a:ext cx="7032625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0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03262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03262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5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764704"/>
            <a:ext cx="703262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5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27280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8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191" y="439526"/>
            <a:ext cx="2857500" cy="151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6206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Действия и высказывания, которые могут быть восприняты как согласие принять взятку или как просьба о даче взятки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1630"/>
            <a:ext cx="7032625" cy="2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42" y="4509120"/>
            <a:ext cx="7032625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3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0.gstatic.com/images?q=tbn:ANd9GcRqY6K_KibxtTbryz5zQfLN_F4pY4tdGBQOJVFsJArr7WxFOeA27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280987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980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Действия в случае вымогательства или провокации взятки (подкупа)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344816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5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437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Ретро</vt:lpstr>
      <vt:lpstr>   Памятка по  противодействию коррупции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противодействию коррупции</dc:title>
  <dc:creator>Матюхина Татьяна Григорьевна</dc:creator>
  <cp:lastModifiedBy>khmelevskayav</cp:lastModifiedBy>
  <cp:revision>23</cp:revision>
  <cp:lastPrinted>2015-03-02T07:30:12Z</cp:lastPrinted>
  <dcterms:created xsi:type="dcterms:W3CDTF">2013-11-14T12:51:42Z</dcterms:created>
  <dcterms:modified xsi:type="dcterms:W3CDTF">2015-03-02T07:31:36Z</dcterms:modified>
</cp:coreProperties>
</file>